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4"/>
  </p:sldMasterIdLst>
  <p:notesMasterIdLst>
    <p:notesMasterId r:id="rId17"/>
  </p:notesMasterIdLst>
  <p:sldIdLst>
    <p:sldId id="256" r:id="rId5"/>
    <p:sldId id="257" r:id="rId6"/>
    <p:sldId id="258" r:id="rId7"/>
    <p:sldId id="261" r:id="rId8"/>
    <p:sldId id="260" r:id="rId9"/>
    <p:sldId id="265" r:id="rId10"/>
    <p:sldId id="263" r:id="rId11"/>
    <p:sldId id="268" r:id="rId12"/>
    <p:sldId id="267" r:id="rId13"/>
    <p:sldId id="269" r:id="rId14"/>
    <p:sldId id="264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667"/>
  </p:normalViewPr>
  <p:slideViewPr>
    <p:cSldViewPr snapToGrid="0" snapToObjects="1">
      <p:cViewPr varScale="1">
        <p:scale>
          <a:sx n="104" d="100"/>
          <a:sy n="104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tif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BEBABC-C949-0D41-A5F2-C135979D9415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B153D4-DAD9-114A-8565-AA3810C55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24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16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78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77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20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24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58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509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51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488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153D4-DAD9-114A-8565-AA3810C55A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07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Saturday, March 6, 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083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36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52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Saturday, March 6, 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8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327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8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Saturday, March 6, 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8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47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11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40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Saturday, March 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35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Saturday, March 6, 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09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40000"/>
        </a:lnSpc>
        <a:spcBef>
          <a:spcPts val="10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B1B98-74F0-3F44-9311-CBF4E1472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5" y="655200"/>
            <a:ext cx="5432045" cy="1969200"/>
          </a:xfrm>
        </p:spPr>
        <p:txBody>
          <a:bodyPr anchor="b">
            <a:normAutofit/>
          </a:bodyPr>
          <a:lstStyle/>
          <a:p>
            <a:r>
              <a:rPr lang="en-US" dirty="0"/>
              <a:t>Reliability Coefficients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5796-967D-FA43-87B8-8652B876CC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5" y="2624400"/>
            <a:ext cx="5432045" cy="3326456"/>
          </a:xfrm>
        </p:spPr>
        <p:txBody>
          <a:bodyPr>
            <a:normAutofit/>
          </a:bodyPr>
          <a:lstStyle/>
          <a:p>
            <a:r>
              <a:rPr lang="en-US" sz="6400"/>
              <a:t>Dr Oliver Clark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5432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lose up of a watch mechanism">
            <a:extLst>
              <a:ext uri="{FF2B5EF4-FFF2-40B4-BE49-F238E27FC236}">
                <a16:creationId xmlns:a16="http://schemas.microsoft.com/office/drawing/2014/main" id="{4D5DC6CB-4B60-474D-992F-2264DBBEA5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3" r="25720"/>
          <a:stretch/>
        </p:blipFill>
        <p:spPr>
          <a:xfrm>
            <a:off x="6311900" y="10"/>
            <a:ext cx="58801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9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Cronbach’s Alpha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6361A7-858D-504E-BB73-D27368C2E4E8}"/>
              </a:ext>
            </a:extLst>
          </p:cNvPr>
          <p:cNvSpPr txBox="1"/>
          <p:nvPr/>
        </p:nvSpPr>
        <p:spPr>
          <a:xfrm>
            <a:off x="342119" y="1820611"/>
            <a:ext cx="6471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Alpha relies on assumptions that are very rarely met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When these assumptions are violated, we get inflated estimates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single point estimate does not represent variability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58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McDonald’s Omega</a:t>
            </a:r>
          </a:p>
        </p:txBody>
      </p:sp>
      <p:pic>
        <p:nvPicPr>
          <p:cNvPr id="5" name="Picture 4" descr="The Omega Weapon from Final Fantasy 8">
            <a:extLst>
              <a:ext uri="{FF2B5EF4-FFF2-40B4-BE49-F238E27FC236}">
                <a16:creationId xmlns:a16="http://schemas.microsoft.com/office/drawing/2014/main" id="{5ED2AE77-8AF5-D649-9404-8452CFA5547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1474" y="3352800"/>
            <a:ext cx="3426326" cy="2959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6095BD-E1B2-E547-9C21-F28E8C401F08}"/>
              </a:ext>
            </a:extLst>
          </p:cNvPr>
          <p:cNvSpPr txBox="1"/>
          <p:nvPr/>
        </p:nvSpPr>
        <p:spPr>
          <a:xfrm>
            <a:off x="584200" y="1943779"/>
            <a:ext cx="8028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1)  Omega makes fewer and more realistic assumptions than alpha. </a:t>
            </a:r>
            <a:endParaRPr lang="en-GB" dirty="0">
              <a:effectLst/>
            </a:endParaRPr>
          </a:p>
          <a:p>
            <a:endParaRPr lang="en-GB" dirty="0"/>
          </a:p>
          <a:p>
            <a:r>
              <a:rPr lang="en-GB" dirty="0"/>
              <a:t>(2) Less likely to be inflated estimates of internal consistency </a:t>
            </a:r>
            <a:endParaRPr lang="en-GB" dirty="0">
              <a:effectLst/>
            </a:endParaRPr>
          </a:p>
          <a:p>
            <a:endParaRPr lang="en-GB" dirty="0">
              <a:effectLst/>
            </a:endParaRPr>
          </a:p>
          <a:p>
            <a:endParaRPr lang="en-GB" dirty="0"/>
          </a:p>
          <a:p>
            <a:r>
              <a:rPr lang="en-GB" dirty="0"/>
              <a:t>(3)  The calculation of Omega alongside a confidence provides more information about the consistency and variation in estimation</a:t>
            </a:r>
            <a:endParaRPr lang="en-GB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197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4FEDF-A0D4-BF40-AE57-67A88E87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/>
              <a:t>Choosing a Reliability Measure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1753A-FE7E-844B-B8C4-3D5CCA637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Check your assumptions</a:t>
            </a:r>
          </a:p>
          <a:p>
            <a:pPr lvl="1"/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Equal factor loadings (see reliability JAMOVI video)</a:t>
            </a:r>
          </a:p>
          <a:p>
            <a:pPr lvl="1"/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Equal mean item score (sensitivity)</a:t>
            </a:r>
          </a:p>
          <a:p>
            <a:pPr lvl="1"/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Equal variances</a:t>
            </a:r>
          </a:p>
          <a:p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Select alpha or omega based on what you find</a:t>
            </a:r>
          </a:p>
          <a:p>
            <a:pPr lvl="1"/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It is trivial to do in JAMOVI (SPSS, I don’t know)</a:t>
            </a:r>
          </a:p>
          <a:p>
            <a:pPr lvl="1"/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If in doubt, report both!</a:t>
            </a:r>
          </a:p>
          <a:p>
            <a:pPr lvl="1"/>
            <a:endParaRPr lang="en-US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642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This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4588-948D-DC47-9DF9-FD24EDC954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  <a:latin typeface="Helvetica" pitchFamily="2" charset="0"/>
              </a:rPr>
              <a:t>What is a reliability coefficient?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  <a:latin typeface="Helvetica" pitchFamily="2" charset="0"/>
              </a:rPr>
              <a:t>What do they mean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  <a:latin typeface="Helvetica" pitchFamily="2" charset="0"/>
              </a:rPr>
              <a:t>How do we calculate these?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  <a:latin typeface="Helvetica" pitchFamily="2" charset="0"/>
              </a:rPr>
              <a:t>How do we choose one?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alpha val="5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599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Reliability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Bell weight">
                <a:extLst>
                  <a:ext uri="{FF2B5EF4-FFF2-40B4-BE49-F238E27FC236}">
                    <a16:creationId xmlns:a16="http://schemas.microsoft.com/office/drawing/2014/main" id="{F34267EB-6F43-D54D-A0D0-8732D4B9FCE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11909038"/>
                  </p:ext>
                </p:extLst>
              </p:nvPr>
            </p:nvGraphicFramePr>
            <p:xfrm>
              <a:off x="4059240" y="1113972"/>
              <a:ext cx="4073518" cy="463005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073518" cy="4630053"/>
                    </a:xfrm>
                    <a:prstGeom prst="rect">
                      <a:avLst/>
                    </a:prstGeom>
                  </am3d:spPr>
                  <am3d:camera>
                    <am3d:pos x="0" y="0" z="743972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3004" d="1000000"/>
                    <am3d:preTrans dx="305" dy="-18005516" dz="-208"/>
                    <am3d:scale>
                      <am3d:sx n="1000000" d="1000000"/>
                      <am3d:sy n="1000000" d="1000000"/>
                      <am3d:sz n="1000000" d="1000000"/>
                    </am3d:scale>
                    <am3d:rot ax="205546" ay="1897265" az="10785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Bell weight">
                <a:extLst>
                  <a:ext uri="{FF2B5EF4-FFF2-40B4-BE49-F238E27FC236}">
                    <a16:creationId xmlns:a16="http://schemas.microsoft.com/office/drawing/2014/main" id="{F34267EB-6F43-D54D-A0D0-8732D4B9FC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59240" y="1113972"/>
                <a:ext cx="4073518" cy="4630053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645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Reliability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0067D70-2FF1-544A-9656-DE9CAF07BB5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7675" y="1735138"/>
          <a:ext cx="1129347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2245">
                  <a:extLst>
                    <a:ext uri="{9D8B030D-6E8A-4147-A177-3AD203B41FA5}">
                      <a16:colId xmlns:a16="http://schemas.microsoft.com/office/drawing/2014/main" val="3363674607"/>
                    </a:ext>
                  </a:extLst>
                </a:gridCol>
                <a:gridCol w="1882245">
                  <a:extLst>
                    <a:ext uri="{9D8B030D-6E8A-4147-A177-3AD203B41FA5}">
                      <a16:colId xmlns:a16="http://schemas.microsoft.com/office/drawing/2014/main" val="1842386925"/>
                    </a:ext>
                  </a:extLst>
                </a:gridCol>
                <a:gridCol w="1882245">
                  <a:extLst>
                    <a:ext uri="{9D8B030D-6E8A-4147-A177-3AD203B41FA5}">
                      <a16:colId xmlns:a16="http://schemas.microsoft.com/office/drawing/2014/main" val="3549413110"/>
                    </a:ext>
                  </a:extLst>
                </a:gridCol>
                <a:gridCol w="1882245">
                  <a:extLst>
                    <a:ext uri="{9D8B030D-6E8A-4147-A177-3AD203B41FA5}">
                      <a16:colId xmlns:a16="http://schemas.microsoft.com/office/drawing/2014/main" val="2533600040"/>
                    </a:ext>
                  </a:extLst>
                </a:gridCol>
                <a:gridCol w="1882245">
                  <a:extLst>
                    <a:ext uri="{9D8B030D-6E8A-4147-A177-3AD203B41FA5}">
                      <a16:colId xmlns:a16="http://schemas.microsoft.com/office/drawing/2014/main" val="1904452200"/>
                    </a:ext>
                  </a:extLst>
                </a:gridCol>
                <a:gridCol w="1882245">
                  <a:extLst>
                    <a:ext uri="{9D8B030D-6E8A-4147-A177-3AD203B41FA5}">
                      <a16:colId xmlns:a16="http://schemas.microsoft.com/office/drawing/2014/main" val="4228185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904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7486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288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45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0866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DADA442-6199-8D46-9B47-46B3BCB85ABE}"/>
              </a:ext>
            </a:extLst>
          </p:cNvPr>
          <p:cNvSpPr txBox="1"/>
          <p:nvPr/>
        </p:nvSpPr>
        <p:spPr>
          <a:xfrm>
            <a:off x="875766" y="3794476"/>
            <a:ext cx="1593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= 12.075</a:t>
            </a:r>
          </a:p>
          <a:p>
            <a:r>
              <a:rPr lang="en-US" dirty="0"/>
              <a:t>SD = 0.144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1940A-744C-CC42-BCDD-7CC543ABD091}"/>
              </a:ext>
            </a:extLst>
          </p:cNvPr>
          <p:cNvSpPr txBox="1"/>
          <p:nvPr/>
        </p:nvSpPr>
        <p:spPr>
          <a:xfrm>
            <a:off x="441960" y="1263237"/>
            <a:ext cx="2197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 over 24 hours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91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Reliability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DA442-6199-8D46-9B47-46B3BCB85ABE}"/>
              </a:ext>
            </a:extLst>
          </p:cNvPr>
          <p:cNvSpPr txBox="1"/>
          <p:nvPr/>
        </p:nvSpPr>
        <p:spPr>
          <a:xfrm>
            <a:off x="875766" y="3794476"/>
            <a:ext cx="1359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= 12.5</a:t>
            </a:r>
          </a:p>
          <a:p>
            <a:r>
              <a:rPr lang="en-US" dirty="0"/>
              <a:t>SD = 1.04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1940A-744C-CC42-BCDD-7CC543ABD091}"/>
              </a:ext>
            </a:extLst>
          </p:cNvPr>
          <p:cNvSpPr txBox="1"/>
          <p:nvPr/>
        </p:nvSpPr>
        <p:spPr>
          <a:xfrm>
            <a:off x="441960" y="1263237"/>
            <a:ext cx="2220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 over 1 minute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5D5DA1CD-852B-314F-9C81-3B7A477838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670274"/>
              </p:ext>
            </p:extLst>
          </p:nvPr>
        </p:nvGraphicFramePr>
        <p:xfrm>
          <a:off x="447675" y="1735138"/>
          <a:ext cx="1129347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4491">
                  <a:extLst>
                    <a:ext uri="{9D8B030D-6E8A-4147-A177-3AD203B41FA5}">
                      <a16:colId xmlns:a16="http://schemas.microsoft.com/office/drawing/2014/main" val="266094518"/>
                    </a:ext>
                  </a:extLst>
                </a:gridCol>
                <a:gridCol w="3764491">
                  <a:extLst>
                    <a:ext uri="{9D8B030D-6E8A-4147-A177-3AD203B41FA5}">
                      <a16:colId xmlns:a16="http://schemas.microsoft.com/office/drawing/2014/main" val="863297342"/>
                    </a:ext>
                  </a:extLst>
                </a:gridCol>
                <a:gridCol w="3764491">
                  <a:extLst>
                    <a:ext uri="{9D8B030D-6E8A-4147-A177-3AD203B41FA5}">
                      <a16:colId xmlns:a16="http://schemas.microsoft.com/office/drawing/2014/main" val="42659076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13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68277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6420203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020295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Reliability Coefficients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77163E-6449-4D41-A1FA-FB6F8B0C0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A feature of a sample, not a measure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Represented as a coefficient: a number between 0 and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Denoted </a:t>
            </a:r>
            <a:r>
              <a:rPr lang="en-US" dirty="0" err="1">
                <a:solidFill>
                  <a:schemeClr val="tx1">
                    <a:alpha val="55000"/>
                  </a:schemeClr>
                </a:solidFill>
              </a:rPr>
              <a:t>r</a:t>
            </a:r>
            <a:r>
              <a:rPr lang="en-US" baseline="-25000" dirty="0" err="1">
                <a:solidFill>
                  <a:schemeClr val="tx1">
                    <a:alpha val="55000"/>
                  </a:schemeClr>
                </a:solidFill>
              </a:rPr>
              <a:t>xx</a:t>
            </a: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When </a:t>
            </a:r>
            <a:r>
              <a:rPr lang="en-US" dirty="0" err="1">
                <a:solidFill>
                  <a:schemeClr val="tx1">
                    <a:alpha val="55000"/>
                  </a:schemeClr>
                </a:solidFill>
              </a:rPr>
              <a:t>r</a:t>
            </a:r>
            <a:r>
              <a:rPr lang="en-US" baseline="-25000" dirty="0" err="1">
                <a:solidFill>
                  <a:schemeClr val="tx1">
                    <a:alpha val="55000"/>
                  </a:schemeClr>
                </a:solidFill>
              </a:rPr>
              <a:t>xx</a:t>
            </a: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=0, we interpret this as all variation is attributable to error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It’s all noise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In theory </a:t>
            </a:r>
            <a:r>
              <a:rPr lang="en-US" dirty="0" err="1">
                <a:solidFill>
                  <a:schemeClr val="tx1">
                    <a:alpha val="55000"/>
                  </a:schemeClr>
                </a:solidFill>
              </a:rPr>
              <a:t>r</a:t>
            </a:r>
            <a:r>
              <a:rPr lang="en-US" baseline="-25000" dirty="0" err="1">
                <a:solidFill>
                  <a:schemeClr val="tx1">
                    <a:alpha val="55000"/>
                  </a:schemeClr>
                </a:solidFill>
              </a:rPr>
              <a:t>xx</a:t>
            </a: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=1 means that there is no error – but this is rare, and contested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1- </a:t>
            </a:r>
            <a:r>
              <a:rPr lang="en-US" dirty="0" err="1">
                <a:solidFill>
                  <a:schemeClr val="tx1">
                    <a:alpha val="55000"/>
                  </a:schemeClr>
                </a:solidFill>
              </a:rPr>
              <a:t>r</a:t>
            </a:r>
            <a:r>
              <a:rPr lang="en-US" baseline="-25000" dirty="0" err="1">
                <a:solidFill>
                  <a:schemeClr val="tx1">
                    <a:alpha val="55000"/>
                  </a:schemeClr>
                </a:solidFill>
              </a:rPr>
              <a:t>xx</a:t>
            </a:r>
            <a:r>
              <a:rPr lang="en-US" baseline="-25000" dirty="0">
                <a:solidFill>
                  <a:schemeClr val="tx1">
                    <a:alpha val="55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gives us the amount of noise remaining in the machine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alpha val="55000"/>
                  </a:schemeClr>
                </a:solidFill>
              </a:rPr>
              <a:t>Interpretation is the same regardless of the ‘type’ you use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240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Cronbach’s Alpha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003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Cronbach’s Alpha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A244EF-2DC6-9945-BE6E-43A583977A4A}"/>
              </a:ext>
            </a:extLst>
          </p:cNvPr>
          <p:cNvSpPr txBox="1"/>
          <p:nvPr/>
        </p:nvSpPr>
        <p:spPr>
          <a:xfrm>
            <a:off x="691979" y="1783394"/>
            <a:ext cx="80566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'The numerous citations to my paper by no means indicate that the person who</a:t>
            </a:r>
          </a:p>
          <a:p>
            <a:r>
              <a:rPr lang="en-US" dirty="0"/>
              <a:t>cited it had read it, and does not even demonstrate that [t]he[y] had looked at it' (Cronbach &amp; Shavelson, 2004, p. 392).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821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FB55B-72B2-C84F-94FA-FCD81653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dirty="0">
                <a:latin typeface="Helvetica" pitchFamily="2" charset="0"/>
              </a:rPr>
              <a:t>Cronbach’s Alpha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84542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36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"/>
</p:tagLst>
</file>

<file path=ppt/theme/theme1.xml><?xml version="1.0" encoding="utf-8"?>
<a:theme xmlns:a="http://schemas.openxmlformats.org/drawingml/2006/main" name="ThinLineVTI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D5B7CF51FD7D419C5CAA01758E47AC" ma:contentTypeVersion="13" ma:contentTypeDescription="Create a new document." ma:contentTypeScope="" ma:versionID="b64f38b3ec8a3619e5554203bfedb273">
  <xsd:schema xmlns:xsd="http://www.w3.org/2001/XMLSchema" xmlns:xs="http://www.w3.org/2001/XMLSchema" xmlns:p="http://schemas.microsoft.com/office/2006/metadata/properties" xmlns:ns2="22dc0c7b-222c-4368-9d25-b23c1c5625aa" xmlns:ns3="a544f5c6-c2b2-44cf-9139-519269434505" targetNamespace="http://schemas.microsoft.com/office/2006/metadata/properties" ma:root="true" ma:fieldsID="24a7b17ef24addfb07d34f978b6a18cc" ns2:_="" ns3:_="">
    <xsd:import namespace="22dc0c7b-222c-4368-9d25-b23c1c5625aa"/>
    <xsd:import namespace="a544f5c6-c2b2-44cf-9139-5192694345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dc0c7b-222c-4368-9d25-b23c1c5625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44f5c6-c2b2-44cf-9139-5192694345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B1F962-2FA0-4795-9D2F-5A4CCA32242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76565A-3111-4696-9658-1E073C712950}"/>
</file>

<file path=customXml/itemProps3.xml><?xml version="1.0" encoding="utf-8"?>
<ds:datastoreItem xmlns:ds="http://schemas.openxmlformats.org/officeDocument/2006/customXml" ds:itemID="{7A2DCE58-C227-47A7-8324-89249D85F3BB}">
  <ds:schemaRefs>
    <ds:schemaRef ds:uri="http://schemas.microsoft.com/office/2006/metadata/properties"/>
    <ds:schemaRef ds:uri="http://schemas.microsoft.com/office/infopath/2007/PartnerControls"/>
    <ds:schemaRef ds:uri="3450dea5-9c92-46d7-80ec-867c4bee000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371</Words>
  <Application>Microsoft Macintosh PowerPoint</Application>
  <PresentationFormat>Widescreen</PresentationFormat>
  <Paragraphs>98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ThinLineVTI</vt:lpstr>
      <vt:lpstr>Reliability Coefficients</vt:lpstr>
      <vt:lpstr>This Video</vt:lpstr>
      <vt:lpstr>Reliability</vt:lpstr>
      <vt:lpstr>Reliability</vt:lpstr>
      <vt:lpstr>Reliability</vt:lpstr>
      <vt:lpstr>Reliability Coefficients</vt:lpstr>
      <vt:lpstr>Cronbach’s Alpha</vt:lpstr>
      <vt:lpstr>Cronbach’s Alpha</vt:lpstr>
      <vt:lpstr>Cronbach’s Alpha</vt:lpstr>
      <vt:lpstr>Cronbach’s Alpha</vt:lpstr>
      <vt:lpstr>McDonald’s Omega</vt:lpstr>
      <vt:lpstr>Choosing a Reliability Measure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Reliability Coefficients</dc:title>
  <dc:creator>Oliver Clark</dc:creator>
  <cp:lastModifiedBy>Oliver Clark</cp:lastModifiedBy>
  <cp:revision>17</cp:revision>
  <dcterms:created xsi:type="dcterms:W3CDTF">2021-02-24T18:25:50Z</dcterms:created>
  <dcterms:modified xsi:type="dcterms:W3CDTF">2021-03-06T12:50:16Z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0x010100A4D5B7CF51FD7D419C5CAA01758E47AC</vt:lpwstr>
  </property>
</Properties>
</file>

<file path=docProps/thumbnail.jpeg>
</file>